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-7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FD2F8F-F1E6-47A0-AA19-E60815F8E6E6}" type="doc">
      <dgm:prSet loTypeId="urn:microsoft.com/office/officeart/2005/8/layout/cycle7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068EC43-CB0B-45DA-A2A1-3ABAA3DE0EF4}">
      <dgm:prSet phldrT="[Text]"/>
      <dgm:spPr/>
      <dgm:t>
        <a:bodyPr/>
        <a:lstStyle/>
        <a:p>
          <a:r>
            <a:rPr lang="en-US" dirty="0"/>
            <a:t>participation</a:t>
          </a:r>
          <a:endParaRPr lang="en-IN" dirty="0"/>
        </a:p>
      </dgm:t>
    </dgm:pt>
    <dgm:pt modelId="{1DF45B33-FD39-4930-A5B4-7A9835AF0A3B}" type="parTrans" cxnId="{E05B3344-7966-4299-AC96-AFD87A61D726}">
      <dgm:prSet/>
      <dgm:spPr/>
      <dgm:t>
        <a:bodyPr/>
        <a:lstStyle/>
        <a:p>
          <a:endParaRPr lang="en-IN"/>
        </a:p>
      </dgm:t>
    </dgm:pt>
    <dgm:pt modelId="{34DD8B67-523D-4740-BE45-2F9A1147418B}" type="sibTrans" cxnId="{E05B3344-7966-4299-AC96-AFD87A61D726}">
      <dgm:prSet/>
      <dgm:spPr/>
      <dgm:t>
        <a:bodyPr/>
        <a:lstStyle/>
        <a:p>
          <a:endParaRPr lang="en-IN"/>
        </a:p>
      </dgm:t>
    </dgm:pt>
    <dgm:pt modelId="{221FFC18-7D07-483A-9E8C-C05560A7DB9C}">
      <dgm:prSet phldrT="[Text]"/>
      <dgm:spPr/>
      <dgm:t>
        <a:bodyPr/>
        <a:lstStyle/>
        <a:p>
          <a:r>
            <a:rPr lang="en-US" dirty="0"/>
            <a:t>Handling of conflict situation</a:t>
          </a:r>
          <a:endParaRPr lang="en-IN" dirty="0"/>
        </a:p>
      </dgm:t>
    </dgm:pt>
    <dgm:pt modelId="{119A2C91-EF4D-4B12-9730-5B5E8AB76532}" type="parTrans" cxnId="{FD950313-4AAB-4DBB-815E-DCF1B0B37F92}">
      <dgm:prSet/>
      <dgm:spPr/>
      <dgm:t>
        <a:bodyPr/>
        <a:lstStyle/>
        <a:p>
          <a:endParaRPr lang="en-IN"/>
        </a:p>
      </dgm:t>
    </dgm:pt>
    <dgm:pt modelId="{FD259ED6-5B75-49F4-9037-DF05F3B5370C}" type="sibTrans" cxnId="{FD950313-4AAB-4DBB-815E-DCF1B0B37F92}">
      <dgm:prSet/>
      <dgm:spPr/>
      <dgm:t>
        <a:bodyPr/>
        <a:lstStyle/>
        <a:p>
          <a:endParaRPr lang="en-IN"/>
        </a:p>
      </dgm:t>
    </dgm:pt>
    <dgm:pt modelId="{FA4E396B-8D62-4176-8F2A-308B613D556C}">
      <dgm:prSet phldrT="[Text]"/>
      <dgm:spPr/>
      <dgm:t>
        <a:bodyPr/>
        <a:lstStyle/>
        <a:p>
          <a:r>
            <a:rPr lang="en-US" dirty="0"/>
            <a:t>Job enrichment</a:t>
          </a:r>
          <a:endParaRPr lang="en-IN" dirty="0"/>
        </a:p>
      </dgm:t>
    </dgm:pt>
    <dgm:pt modelId="{CFEF2089-4CAF-4574-B088-BB5FAD156F64}" type="parTrans" cxnId="{F74BB1D7-FD38-4581-A571-E872A95AD260}">
      <dgm:prSet/>
      <dgm:spPr/>
      <dgm:t>
        <a:bodyPr/>
        <a:lstStyle/>
        <a:p>
          <a:endParaRPr lang="en-IN"/>
        </a:p>
      </dgm:t>
    </dgm:pt>
    <dgm:pt modelId="{E9CFF82D-AAE8-4C25-9870-CE7CCA138833}" type="sibTrans" cxnId="{F74BB1D7-FD38-4581-A571-E872A95AD260}">
      <dgm:prSet/>
      <dgm:spPr/>
      <dgm:t>
        <a:bodyPr/>
        <a:lstStyle/>
        <a:p>
          <a:endParaRPr lang="en-IN"/>
        </a:p>
      </dgm:t>
    </dgm:pt>
    <dgm:pt modelId="{95CBB2C0-83F9-4762-B1B3-F1AEFA9ED545}" type="pres">
      <dgm:prSet presAssocID="{45FD2F8F-F1E6-47A0-AA19-E60815F8E6E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B4C1AD-122B-4FF4-953F-F420BAEEE74C}" type="pres">
      <dgm:prSet presAssocID="{7068EC43-CB0B-45DA-A2A1-3ABAA3DE0EF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54A26E-39CE-4D08-8527-3AE15C6F1DA3}" type="pres">
      <dgm:prSet presAssocID="{34DD8B67-523D-4740-BE45-2F9A1147418B}" presName="sibTrans" presStyleLbl="sibTrans2D1" presStyleIdx="0" presStyleCnt="3"/>
      <dgm:spPr/>
      <dgm:t>
        <a:bodyPr/>
        <a:lstStyle/>
        <a:p>
          <a:endParaRPr lang="en-US"/>
        </a:p>
      </dgm:t>
    </dgm:pt>
    <dgm:pt modelId="{5DB5B676-E2BC-4739-A142-7ADA54FAF112}" type="pres">
      <dgm:prSet presAssocID="{34DD8B67-523D-4740-BE45-2F9A1147418B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AE10089C-F853-4FAF-960D-93058DA37474}" type="pres">
      <dgm:prSet presAssocID="{221FFC18-7D07-483A-9E8C-C05560A7DB9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BCF2C0-B2BD-472B-A0C8-85751A609B16}" type="pres">
      <dgm:prSet presAssocID="{FD259ED6-5B75-49F4-9037-DF05F3B5370C}" presName="sibTrans" presStyleLbl="sibTrans2D1" presStyleIdx="1" presStyleCnt="3"/>
      <dgm:spPr/>
      <dgm:t>
        <a:bodyPr/>
        <a:lstStyle/>
        <a:p>
          <a:endParaRPr lang="en-US"/>
        </a:p>
      </dgm:t>
    </dgm:pt>
    <dgm:pt modelId="{16D06439-B4B0-4A2E-94A4-F9F27A0C8561}" type="pres">
      <dgm:prSet presAssocID="{FD259ED6-5B75-49F4-9037-DF05F3B5370C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2CC6BF61-F0CC-4717-910F-F62C56714D56}" type="pres">
      <dgm:prSet presAssocID="{FA4E396B-8D62-4176-8F2A-308B613D556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CF572B-61A7-410F-A918-BF2022E7ABC2}" type="pres">
      <dgm:prSet presAssocID="{E9CFF82D-AAE8-4C25-9870-CE7CCA138833}" presName="sibTrans" presStyleLbl="sibTrans2D1" presStyleIdx="2" presStyleCnt="3"/>
      <dgm:spPr/>
      <dgm:t>
        <a:bodyPr/>
        <a:lstStyle/>
        <a:p>
          <a:endParaRPr lang="en-US"/>
        </a:p>
      </dgm:t>
    </dgm:pt>
    <dgm:pt modelId="{0FD3517E-74C9-4F9D-BDD3-CEC54E4AC251}" type="pres">
      <dgm:prSet presAssocID="{E9CFF82D-AAE8-4C25-9870-CE7CCA138833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F3AFF68E-0292-422C-842F-5B665DC2417B}" type="presOf" srcId="{FD259ED6-5B75-49F4-9037-DF05F3B5370C}" destId="{B7BCF2C0-B2BD-472B-A0C8-85751A609B16}" srcOrd="0" destOrd="0" presId="urn:microsoft.com/office/officeart/2005/8/layout/cycle7"/>
    <dgm:cxn modelId="{8782C10C-7197-46DD-AB82-1C8145BAE28A}" type="presOf" srcId="{34DD8B67-523D-4740-BE45-2F9A1147418B}" destId="{C354A26E-39CE-4D08-8527-3AE15C6F1DA3}" srcOrd="0" destOrd="0" presId="urn:microsoft.com/office/officeart/2005/8/layout/cycle7"/>
    <dgm:cxn modelId="{588432F5-3444-48DD-B005-8310896064A1}" type="presOf" srcId="{FD259ED6-5B75-49F4-9037-DF05F3B5370C}" destId="{16D06439-B4B0-4A2E-94A4-F9F27A0C8561}" srcOrd="1" destOrd="0" presId="urn:microsoft.com/office/officeart/2005/8/layout/cycle7"/>
    <dgm:cxn modelId="{E05B3344-7966-4299-AC96-AFD87A61D726}" srcId="{45FD2F8F-F1E6-47A0-AA19-E60815F8E6E6}" destId="{7068EC43-CB0B-45DA-A2A1-3ABAA3DE0EF4}" srcOrd="0" destOrd="0" parTransId="{1DF45B33-FD39-4930-A5B4-7A9835AF0A3B}" sibTransId="{34DD8B67-523D-4740-BE45-2F9A1147418B}"/>
    <dgm:cxn modelId="{0745C46C-9EFA-471F-A16E-6C834F4A742C}" type="presOf" srcId="{221FFC18-7D07-483A-9E8C-C05560A7DB9C}" destId="{AE10089C-F853-4FAF-960D-93058DA37474}" srcOrd="0" destOrd="0" presId="urn:microsoft.com/office/officeart/2005/8/layout/cycle7"/>
    <dgm:cxn modelId="{FD950313-4AAB-4DBB-815E-DCF1B0B37F92}" srcId="{45FD2F8F-F1E6-47A0-AA19-E60815F8E6E6}" destId="{221FFC18-7D07-483A-9E8C-C05560A7DB9C}" srcOrd="1" destOrd="0" parTransId="{119A2C91-EF4D-4B12-9730-5B5E8AB76532}" sibTransId="{FD259ED6-5B75-49F4-9037-DF05F3B5370C}"/>
    <dgm:cxn modelId="{DAC2BEFC-FDBA-4D29-B061-7C2F703D6CBF}" type="presOf" srcId="{45FD2F8F-F1E6-47A0-AA19-E60815F8E6E6}" destId="{95CBB2C0-83F9-4762-B1B3-F1AEFA9ED545}" srcOrd="0" destOrd="0" presId="urn:microsoft.com/office/officeart/2005/8/layout/cycle7"/>
    <dgm:cxn modelId="{F74BB1D7-FD38-4581-A571-E872A95AD260}" srcId="{45FD2F8F-F1E6-47A0-AA19-E60815F8E6E6}" destId="{FA4E396B-8D62-4176-8F2A-308B613D556C}" srcOrd="2" destOrd="0" parTransId="{CFEF2089-4CAF-4574-B088-BB5FAD156F64}" sibTransId="{E9CFF82D-AAE8-4C25-9870-CE7CCA138833}"/>
    <dgm:cxn modelId="{2129B1E3-E6EE-4876-BAE9-A82E2BB72E77}" type="presOf" srcId="{34DD8B67-523D-4740-BE45-2F9A1147418B}" destId="{5DB5B676-E2BC-4739-A142-7ADA54FAF112}" srcOrd="1" destOrd="0" presId="urn:microsoft.com/office/officeart/2005/8/layout/cycle7"/>
    <dgm:cxn modelId="{3E88072B-7537-49AD-801B-6C71B5C04F73}" type="presOf" srcId="{7068EC43-CB0B-45DA-A2A1-3ABAA3DE0EF4}" destId="{7DB4C1AD-122B-4FF4-953F-F420BAEEE74C}" srcOrd="0" destOrd="0" presId="urn:microsoft.com/office/officeart/2005/8/layout/cycle7"/>
    <dgm:cxn modelId="{3CDC09E8-6288-4658-86E9-F13164CDDFCC}" type="presOf" srcId="{E9CFF82D-AAE8-4C25-9870-CE7CCA138833}" destId="{0FD3517E-74C9-4F9D-BDD3-CEC54E4AC251}" srcOrd="1" destOrd="0" presId="urn:microsoft.com/office/officeart/2005/8/layout/cycle7"/>
    <dgm:cxn modelId="{53BD31E9-B383-48AA-B779-ED36606A15DA}" type="presOf" srcId="{E9CFF82D-AAE8-4C25-9870-CE7CCA138833}" destId="{25CF572B-61A7-410F-A918-BF2022E7ABC2}" srcOrd="0" destOrd="0" presId="urn:microsoft.com/office/officeart/2005/8/layout/cycle7"/>
    <dgm:cxn modelId="{E0E094D0-965A-437E-B64C-34D7290C9F55}" type="presOf" srcId="{FA4E396B-8D62-4176-8F2A-308B613D556C}" destId="{2CC6BF61-F0CC-4717-910F-F62C56714D56}" srcOrd="0" destOrd="0" presId="urn:microsoft.com/office/officeart/2005/8/layout/cycle7"/>
    <dgm:cxn modelId="{5DA9E054-EDF6-4639-B571-30928E0FB16A}" type="presParOf" srcId="{95CBB2C0-83F9-4762-B1B3-F1AEFA9ED545}" destId="{7DB4C1AD-122B-4FF4-953F-F420BAEEE74C}" srcOrd="0" destOrd="0" presId="urn:microsoft.com/office/officeart/2005/8/layout/cycle7"/>
    <dgm:cxn modelId="{55F1A87E-604F-45F2-A42C-2D8FE6A934C6}" type="presParOf" srcId="{95CBB2C0-83F9-4762-B1B3-F1AEFA9ED545}" destId="{C354A26E-39CE-4D08-8527-3AE15C6F1DA3}" srcOrd="1" destOrd="0" presId="urn:microsoft.com/office/officeart/2005/8/layout/cycle7"/>
    <dgm:cxn modelId="{2C99E046-F802-45CB-94FC-E4629AE7263A}" type="presParOf" srcId="{C354A26E-39CE-4D08-8527-3AE15C6F1DA3}" destId="{5DB5B676-E2BC-4739-A142-7ADA54FAF112}" srcOrd="0" destOrd="0" presId="urn:microsoft.com/office/officeart/2005/8/layout/cycle7"/>
    <dgm:cxn modelId="{8FA905A2-AAFC-4E01-BE4B-241FD153A3AF}" type="presParOf" srcId="{95CBB2C0-83F9-4762-B1B3-F1AEFA9ED545}" destId="{AE10089C-F853-4FAF-960D-93058DA37474}" srcOrd="2" destOrd="0" presId="urn:microsoft.com/office/officeart/2005/8/layout/cycle7"/>
    <dgm:cxn modelId="{5F8456A0-15EA-49C1-BF16-937ABB164636}" type="presParOf" srcId="{95CBB2C0-83F9-4762-B1B3-F1AEFA9ED545}" destId="{B7BCF2C0-B2BD-472B-A0C8-85751A609B16}" srcOrd="3" destOrd="0" presId="urn:microsoft.com/office/officeart/2005/8/layout/cycle7"/>
    <dgm:cxn modelId="{DFD9F0CA-2C2D-4AA0-8804-56CB7E53E617}" type="presParOf" srcId="{B7BCF2C0-B2BD-472B-A0C8-85751A609B16}" destId="{16D06439-B4B0-4A2E-94A4-F9F27A0C8561}" srcOrd="0" destOrd="0" presId="urn:microsoft.com/office/officeart/2005/8/layout/cycle7"/>
    <dgm:cxn modelId="{316899D9-82CD-4AEB-AE58-FDFD21C87288}" type="presParOf" srcId="{95CBB2C0-83F9-4762-B1B3-F1AEFA9ED545}" destId="{2CC6BF61-F0CC-4717-910F-F62C56714D56}" srcOrd="4" destOrd="0" presId="urn:microsoft.com/office/officeart/2005/8/layout/cycle7"/>
    <dgm:cxn modelId="{6C56CCF0-8DA3-4F7D-B489-1045266D77B7}" type="presParOf" srcId="{95CBB2C0-83F9-4762-B1B3-F1AEFA9ED545}" destId="{25CF572B-61A7-410F-A918-BF2022E7ABC2}" srcOrd="5" destOrd="0" presId="urn:microsoft.com/office/officeart/2005/8/layout/cycle7"/>
    <dgm:cxn modelId="{3176D54F-4206-4111-8E5B-E3B262A75CC7}" type="presParOf" srcId="{25CF572B-61A7-410F-A918-BF2022E7ABC2}" destId="{0FD3517E-74C9-4F9D-BDD3-CEC54E4AC251}" srcOrd="0" destOrd="0" presId="urn:microsoft.com/office/officeart/2005/8/layout/cycle7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4C1AD-122B-4FF4-953F-F420BAEEE74C}">
      <dsp:nvSpPr>
        <dsp:cNvPr id="0" name=""/>
        <dsp:cNvSpPr/>
      </dsp:nvSpPr>
      <dsp:spPr>
        <a:xfrm>
          <a:off x="3908811" y="858"/>
          <a:ext cx="1786751" cy="8933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participation</a:t>
          </a:r>
          <a:endParaRPr lang="en-IN" sz="1800" kern="1200" dirty="0"/>
        </a:p>
      </dsp:txBody>
      <dsp:txXfrm>
        <a:off x="3934977" y="27024"/>
        <a:ext cx="1734419" cy="841043"/>
      </dsp:txXfrm>
    </dsp:sp>
    <dsp:sp modelId="{C354A26E-39CE-4D08-8527-3AE15C6F1DA3}">
      <dsp:nvSpPr>
        <dsp:cNvPr id="0" name=""/>
        <dsp:cNvSpPr/>
      </dsp:nvSpPr>
      <dsp:spPr>
        <a:xfrm rot="3600000">
          <a:off x="5074427" y="1568478"/>
          <a:ext cx="930386" cy="312681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400" kern="1200"/>
        </a:p>
      </dsp:txBody>
      <dsp:txXfrm>
        <a:off x="5168231" y="1631014"/>
        <a:ext cx="742778" cy="187609"/>
      </dsp:txXfrm>
    </dsp:sp>
    <dsp:sp modelId="{AE10089C-F853-4FAF-960D-93058DA37474}">
      <dsp:nvSpPr>
        <dsp:cNvPr id="0" name=""/>
        <dsp:cNvSpPr/>
      </dsp:nvSpPr>
      <dsp:spPr>
        <a:xfrm>
          <a:off x="5383679" y="2555403"/>
          <a:ext cx="1786751" cy="8933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Handling of conflict situation</a:t>
          </a:r>
          <a:endParaRPr lang="en-IN" sz="1800" kern="1200" dirty="0"/>
        </a:p>
      </dsp:txBody>
      <dsp:txXfrm>
        <a:off x="5409845" y="2581569"/>
        <a:ext cx="1734419" cy="841043"/>
      </dsp:txXfrm>
    </dsp:sp>
    <dsp:sp modelId="{B7BCF2C0-B2BD-472B-A0C8-85751A609B16}">
      <dsp:nvSpPr>
        <dsp:cNvPr id="0" name=""/>
        <dsp:cNvSpPr/>
      </dsp:nvSpPr>
      <dsp:spPr>
        <a:xfrm rot="10800000">
          <a:off x="4336994" y="2845750"/>
          <a:ext cx="930386" cy="312681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400" kern="1200"/>
        </a:p>
      </dsp:txBody>
      <dsp:txXfrm rot="10800000">
        <a:off x="4430798" y="2908286"/>
        <a:ext cx="742778" cy="187609"/>
      </dsp:txXfrm>
    </dsp:sp>
    <dsp:sp modelId="{2CC6BF61-F0CC-4717-910F-F62C56714D56}">
      <dsp:nvSpPr>
        <dsp:cNvPr id="0" name=""/>
        <dsp:cNvSpPr/>
      </dsp:nvSpPr>
      <dsp:spPr>
        <a:xfrm>
          <a:off x="2433944" y="2555403"/>
          <a:ext cx="1786751" cy="8933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Job enrichment</a:t>
          </a:r>
          <a:endParaRPr lang="en-IN" sz="1800" kern="1200" dirty="0"/>
        </a:p>
      </dsp:txBody>
      <dsp:txXfrm>
        <a:off x="2460110" y="2581569"/>
        <a:ext cx="1734419" cy="841043"/>
      </dsp:txXfrm>
    </dsp:sp>
    <dsp:sp modelId="{25CF572B-61A7-410F-A918-BF2022E7ABC2}">
      <dsp:nvSpPr>
        <dsp:cNvPr id="0" name=""/>
        <dsp:cNvSpPr/>
      </dsp:nvSpPr>
      <dsp:spPr>
        <a:xfrm rot="18000000">
          <a:off x="3599560" y="1568478"/>
          <a:ext cx="930386" cy="312681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400" kern="1200"/>
        </a:p>
      </dsp:txBody>
      <dsp:txXfrm>
        <a:off x="3693364" y="1631014"/>
        <a:ext cx="742778" cy="1876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2881-060C-470F-9A4B-4E40A3B32255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0FA6C9C-A4F0-4CA0-B2A1-627B83D13142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3529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2881-060C-470F-9A4B-4E40A3B32255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C9C-A4F0-4CA0-B2A1-627B83D13142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44906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2881-060C-470F-9A4B-4E40A3B32255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C9C-A4F0-4CA0-B2A1-627B83D13142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5128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2881-060C-470F-9A4B-4E40A3B32255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C9C-A4F0-4CA0-B2A1-627B83D13142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2969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2881-060C-470F-9A4B-4E40A3B32255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C9C-A4F0-4CA0-B2A1-627B83D13142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57937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2881-060C-470F-9A4B-4E40A3B32255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C9C-A4F0-4CA0-B2A1-627B83D13142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8125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2881-060C-470F-9A4B-4E40A3B32255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C9C-A4F0-4CA0-B2A1-627B83D13142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7143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2881-060C-470F-9A4B-4E40A3B32255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C9C-A4F0-4CA0-B2A1-627B83D13142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89413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2881-060C-470F-9A4B-4E40A3B32255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C9C-A4F0-4CA0-B2A1-627B83D1314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85283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2881-060C-470F-9A4B-4E40A3B32255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C9C-A4F0-4CA0-B2A1-627B83D13142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5454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C302881-060C-470F-9A4B-4E40A3B32255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C9C-A4F0-4CA0-B2A1-627B83D13142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5289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02881-060C-470F-9A4B-4E40A3B32255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0FA6C9C-A4F0-4CA0-B2A1-627B83D13142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8200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00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4D78FA-74E9-4D94-AA9D-665CB76BC3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Social groups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BD73B7-7940-462C-A141-E85302C7A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1300" y="3798833"/>
            <a:ext cx="8637072" cy="1051947"/>
          </a:xfrm>
        </p:spPr>
        <p:txBody>
          <a:bodyPr>
            <a:noAutofit/>
          </a:bodyPr>
          <a:lstStyle/>
          <a:p>
            <a:pPr algn="ctr"/>
            <a:r>
              <a:rPr lang="en-US" cap="none" dirty="0" smtClean="0">
                <a:cs typeface="Times New Roman" pitchFamily="18" charset="0"/>
              </a:rPr>
              <a:t>Dr. </a:t>
            </a:r>
            <a:r>
              <a:rPr lang="en-US" cap="none" dirty="0" err="1" smtClean="0">
                <a:cs typeface="Times New Roman" pitchFamily="18" charset="0"/>
              </a:rPr>
              <a:t>Ayushi</a:t>
            </a:r>
            <a:r>
              <a:rPr lang="en-US" cap="none" dirty="0" smtClean="0">
                <a:cs typeface="Times New Roman" pitchFamily="18" charset="0"/>
              </a:rPr>
              <a:t> Jain</a:t>
            </a:r>
          </a:p>
          <a:p>
            <a:pPr algn="ctr"/>
            <a:r>
              <a:rPr lang="en-US" cap="none" dirty="0" smtClean="0">
                <a:cs typeface="Times New Roman" pitchFamily="18" charset="0"/>
              </a:rPr>
              <a:t>Dept Of Community Physiotherapy</a:t>
            </a:r>
          </a:p>
          <a:p>
            <a:pPr algn="ctr"/>
            <a:r>
              <a:rPr lang="en-IN" cap="none" dirty="0" smtClean="0">
                <a:cs typeface="Times New Roman" pitchFamily="18" charset="0"/>
              </a:rPr>
              <a:t>MGM Institute Of Physiotherapy</a:t>
            </a:r>
          </a:p>
          <a:p>
            <a:pPr algn="ctr"/>
            <a:r>
              <a:rPr lang="en-IN" cap="none" dirty="0" smtClean="0">
                <a:cs typeface="Times New Roman" pitchFamily="18" charset="0"/>
              </a:rPr>
              <a:t>Chh. Sambhajinagar</a:t>
            </a:r>
            <a:endParaRPr lang="en-US" cap="none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2212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42A608-2389-4C58-A351-7335E5DC7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Religious Group</a:t>
            </a:r>
          </a:p>
        </p:txBody>
      </p:sp>
      <p:pic>
        <p:nvPicPr>
          <p:cNvPr id="3074" name="Picture 2" descr="How Many Religions Are There in the World?">
            <a:extLst>
              <a:ext uri="{FF2B5EF4-FFF2-40B4-BE49-F238E27FC236}">
                <a16:creationId xmlns="" xmlns:a16="http://schemas.microsoft.com/office/drawing/2014/main" id="{8E81C294-6700-4CF7-8B77-C48D90F4E57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394" y="1853754"/>
            <a:ext cx="5659211" cy="35595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69517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964913-E275-487C-8893-5C24D7438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Formal Groups in Health of the Individual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17DBDCF-B45C-4894-9972-E11008FCA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formal group includes</a:t>
            </a:r>
            <a:r>
              <a:rPr lang="en-US" b="1" dirty="0"/>
              <a:t> hospital, educational institutions, agencies which provide employment, occupational group, ESI schemes, Government schemes, political group and state.</a:t>
            </a:r>
            <a:endParaRPr lang="en-IN" b="1" dirty="0"/>
          </a:p>
        </p:txBody>
      </p:sp>
      <p:pic>
        <p:nvPicPr>
          <p:cNvPr id="4098" name="Picture 2" descr="Types of Groups - Formal and Informal Group | Group Behavior and Team  Development">
            <a:extLst>
              <a:ext uri="{FF2B5EF4-FFF2-40B4-BE49-F238E27FC236}">
                <a16:creationId xmlns="" xmlns:a16="http://schemas.microsoft.com/office/drawing/2014/main" id="{9B27DCAF-25B5-46BF-B738-52C59B0B4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75" y="3070453"/>
            <a:ext cx="5953125" cy="34766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07125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0C833C-9C29-4EED-956E-F691EF3C2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28" y="-1232826"/>
            <a:ext cx="17788925" cy="104923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CDD0282-99FF-41B1-9523-802C4E573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birth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 health care professional provides necessary preventive and promotive measures for newborn care. </a:t>
            </a:r>
            <a:r>
              <a:rPr lang="en-US" dirty="0" err="1"/>
              <a:t>Eg</a:t>
            </a:r>
            <a:r>
              <a:rPr lang="en-US" dirty="0"/>
              <a:t>: Immunization services, feeding, bathing, rooming-in, </a:t>
            </a:r>
            <a:r>
              <a:rPr lang="en-US" dirty="0" err="1"/>
              <a:t>socialisation</a:t>
            </a:r>
            <a:r>
              <a:rPr lang="en-US" dirty="0"/>
              <a:t> of the child</a:t>
            </a:r>
            <a:endParaRPr lang="en-IN" dirty="0"/>
          </a:p>
        </p:txBody>
      </p:sp>
      <p:pic>
        <p:nvPicPr>
          <p:cNvPr id="5122" name="Picture 2" descr="The association between our dates of birth and death">
            <a:extLst>
              <a:ext uri="{FF2B5EF4-FFF2-40B4-BE49-F238E27FC236}">
                <a16:creationId xmlns="" xmlns:a16="http://schemas.microsoft.com/office/drawing/2014/main" id="{4683B4DA-0DBF-4E5C-82BE-AF1464B7B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398" y="591555"/>
            <a:ext cx="5293179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36349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544098-60BF-49B9-9977-7D15CDA2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F2A45FA-5A63-451C-A6DC-A5EFE5CE5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Toddler, Preschool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Crèche facility, play homes, </a:t>
            </a:r>
            <a:r>
              <a:rPr lang="en-US" dirty="0" err="1"/>
              <a:t>balawadi</a:t>
            </a:r>
            <a:r>
              <a:rPr lang="en-US" dirty="0"/>
              <a:t>, </a:t>
            </a:r>
            <a:r>
              <a:rPr lang="en-US" dirty="0" err="1"/>
              <a:t>anganwadi</a:t>
            </a:r>
            <a:r>
              <a:rPr lang="en-US" dirty="0"/>
              <a:t> teaches the child to share and learn the group responsibilities such as singing, playing, eating, studying, sleeping, rest pattern.</a:t>
            </a:r>
            <a:endParaRPr lang="en-IN" dirty="0"/>
          </a:p>
        </p:txBody>
      </p:sp>
      <p:pic>
        <p:nvPicPr>
          <p:cNvPr id="4" name="Picture 2" descr="The association between our dates of birth and death">
            <a:extLst>
              <a:ext uri="{FF2B5EF4-FFF2-40B4-BE49-F238E27FC236}">
                <a16:creationId xmlns="" xmlns:a16="http://schemas.microsoft.com/office/drawing/2014/main" id="{D4135D3F-0558-4419-B893-F259799631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627" y="529036"/>
            <a:ext cx="5293179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33925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8B0F87-8DC4-4352-9968-917931D17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3AD75CE-4A17-4836-B1CE-F6D685F1D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School Age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Schoolmates help the child to develop good companionship, sharing, spending constructively the leisure time activities</a:t>
            </a:r>
            <a:endParaRPr lang="en-IN" dirty="0"/>
          </a:p>
        </p:txBody>
      </p:sp>
      <p:pic>
        <p:nvPicPr>
          <p:cNvPr id="4" name="Picture 2" descr="The association between our dates of birth and death">
            <a:extLst>
              <a:ext uri="{FF2B5EF4-FFF2-40B4-BE49-F238E27FC236}">
                <a16:creationId xmlns="" xmlns:a16="http://schemas.microsoft.com/office/drawing/2014/main" id="{FEAB65AD-6997-40A5-9236-2FE6401CED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398" y="591555"/>
            <a:ext cx="5293179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48524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26E09F-4D53-4E47-973C-DBA834A2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65070B3-50E4-4702-BD9F-53824B782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Adolescents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 teachers in the colleges act as a role model, counsel the child to keep in right track and good contacts, developing healthy competitive spirit, cooperation, shouldering responsibilities, encouraging individual projects and assignments; brings awareness on sex education.</a:t>
            </a:r>
            <a:endParaRPr lang="en-IN" dirty="0"/>
          </a:p>
        </p:txBody>
      </p:sp>
      <p:pic>
        <p:nvPicPr>
          <p:cNvPr id="4" name="Picture 2" descr="The association between our dates of birth and death">
            <a:extLst>
              <a:ext uri="{FF2B5EF4-FFF2-40B4-BE49-F238E27FC236}">
                <a16:creationId xmlns="" xmlns:a16="http://schemas.microsoft.com/office/drawing/2014/main" id="{52D4F8F6-6148-401C-B9AD-32C3D20684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398" y="591555"/>
            <a:ext cx="5293179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1776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7FB0CF-C511-42A6-9C52-AC73D0AA5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B91142D-167E-4EE6-93EC-2EF43C9F2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Adulthood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Healthy working environment, good companion, sound employer and employee relationships, promotes and protects the individual.</a:t>
            </a:r>
            <a:endParaRPr lang="en-IN" dirty="0"/>
          </a:p>
        </p:txBody>
      </p:sp>
      <p:pic>
        <p:nvPicPr>
          <p:cNvPr id="4" name="Picture 2" descr="The association between our dates of birth and death">
            <a:extLst>
              <a:ext uri="{FF2B5EF4-FFF2-40B4-BE49-F238E27FC236}">
                <a16:creationId xmlns="" xmlns:a16="http://schemas.microsoft.com/office/drawing/2014/main" id="{F15A2BEF-351D-42A3-83BA-EBC06287F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398" y="591555"/>
            <a:ext cx="5293179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85117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F54447-FF2A-42A1-8E10-6F2FF994B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4CECAC7-0693-40A9-BE44-37D29E4F2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Old Age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Providing shelter, healthy atmosphere, concern, assisting in daily living activities, nutritious food, arranging religious services and counselling services are some of the promotive measures.</a:t>
            </a:r>
            <a:endParaRPr lang="en-IN" dirty="0"/>
          </a:p>
        </p:txBody>
      </p:sp>
      <p:pic>
        <p:nvPicPr>
          <p:cNvPr id="4" name="Picture 2" descr="The association between our dates of birth and death">
            <a:extLst>
              <a:ext uri="{FF2B5EF4-FFF2-40B4-BE49-F238E27FC236}">
                <a16:creationId xmlns="" xmlns:a16="http://schemas.microsoft.com/office/drawing/2014/main" id="{9E230B97-64E8-4E3D-BFB4-9387B4F97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398" y="591555"/>
            <a:ext cx="5293179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74271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1EFEB1-89B5-4130-BB54-506D42CF0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Formal Group in Sickness of an Individual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0DEF04-E32B-4A24-82F7-FF543B58C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hospital setting, the health care professionals gather the data from client, his family, peer group, </a:t>
            </a:r>
          </a:p>
          <a:p>
            <a:r>
              <a:rPr lang="en-US" dirty="0"/>
              <a:t>conducts physical examination, laboratory investigations and diagnose the problems of the client; </a:t>
            </a:r>
          </a:p>
          <a:p>
            <a:r>
              <a:rPr lang="en-US" dirty="0"/>
              <a:t>prioritize the needs of clients, plans appropriate intervention measures, assists the clients in meeting their needs. </a:t>
            </a:r>
          </a:p>
          <a:p>
            <a:r>
              <a:rPr lang="en-US" b="1" dirty="0"/>
              <a:t>Health care professionals will conduct free health camps and provide </a:t>
            </a:r>
            <a:r>
              <a:rPr lang="en-US" b="1" dirty="0" err="1"/>
              <a:t>specialised</a:t>
            </a:r>
            <a:r>
              <a:rPr lang="en-US" b="1" dirty="0"/>
              <a:t> services within the community at domiciliary level. </a:t>
            </a:r>
          </a:p>
        </p:txBody>
      </p:sp>
    </p:spTree>
    <p:extLst>
      <p:ext uri="{BB962C8B-B14F-4D97-AF65-F5344CB8AC3E}">
        <p14:creationId xmlns="" xmlns:p14="http://schemas.microsoft.com/office/powerpoint/2010/main" val="3261232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91F797-D2CB-4EAF-B037-CD4F14047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C27A16B-EE2B-483D-9529-46BE01AB9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 rehabilitation settings</a:t>
            </a:r>
            <a:r>
              <a:rPr lang="en-US" dirty="0"/>
              <a:t>, the intellectual levels of client will be assessed by health </a:t>
            </a:r>
            <a:r>
              <a:rPr lang="en-US" b="1" dirty="0"/>
              <a:t>team</a:t>
            </a:r>
            <a:r>
              <a:rPr lang="en-US" dirty="0"/>
              <a:t> members, according to the abilities and limitations skill oriented activities training is given to attain maximum potentiality of the individual. </a:t>
            </a:r>
          </a:p>
          <a:p>
            <a:r>
              <a:rPr lang="en-US" u="sng" dirty="0"/>
              <a:t>Certain insurance schemes like ESI benefits, medical and sickness benefits, health allowances, low cost nutritious food, safe drinking water, etc. are implemented to meet the needs of employee.</a:t>
            </a:r>
            <a:endParaRPr lang="en-IN" u="sng" dirty="0"/>
          </a:p>
          <a:p>
            <a:endParaRPr lang="en-IN" b="1" dirty="0"/>
          </a:p>
        </p:txBody>
      </p:sp>
    </p:spTree>
    <p:extLst>
      <p:ext uri="{BB962C8B-B14F-4D97-AF65-F5344CB8AC3E}">
        <p14:creationId xmlns="" xmlns:p14="http://schemas.microsoft.com/office/powerpoint/2010/main" val="1441068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379BA6-C05E-4A89-9100-58B7EB073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735D6BF-1F6C-44ED-912E-E96C215B645E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Social group is a basic social unit when two or more persons interacting with each other, interrelationships are directed towards fulfillment of certain common goals or purposes.</a:t>
            </a:r>
          </a:p>
          <a:p>
            <a:pPr>
              <a:lnSpc>
                <a:spcPct val="150000"/>
              </a:lnSpc>
            </a:pPr>
            <a:r>
              <a:rPr lang="en-US" dirty="0"/>
              <a:t>Inter-stimulation and response are the key factors in the process of social interaction.</a:t>
            </a:r>
            <a:endParaRPr lang="en-IN" dirty="0"/>
          </a:p>
        </p:txBody>
      </p:sp>
      <p:pic>
        <p:nvPicPr>
          <p:cNvPr id="1026" name="Picture 2" descr="Social Groups People Icon Vector Design Stock Vector (Royalty Free)  210370327 | Shutterstock">
            <a:extLst>
              <a:ext uri="{FF2B5EF4-FFF2-40B4-BE49-F238E27FC236}">
                <a16:creationId xmlns="" xmlns:a16="http://schemas.microsoft.com/office/drawing/2014/main" id="{3462252D-AF35-4104-A63F-FE5B427DDC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9367"/>
          <a:stretch/>
        </p:blipFill>
        <p:spPr bwMode="auto">
          <a:xfrm>
            <a:off x="6316922" y="3648173"/>
            <a:ext cx="4338267" cy="320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175294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4ED8EC-9DB7-43B9-A398-BB3A8E6E6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Influence of Informal Groups on Individual Health and Sickness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BFD5A4E-4110-46E6-80B8-8DE7DC699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Family, peer group and playgroup are the components of the informal group</a:t>
            </a:r>
            <a:endParaRPr lang="en-IN" dirty="0"/>
          </a:p>
        </p:txBody>
      </p:sp>
      <p:pic>
        <p:nvPicPr>
          <p:cNvPr id="6146" name="Picture 2" descr="Informal Groups: Definition, Meaning, and Examples - Parsadi">
            <a:extLst>
              <a:ext uri="{FF2B5EF4-FFF2-40B4-BE49-F238E27FC236}">
                <a16:creationId xmlns="" xmlns:a16="http://schemas.microsoft.com/office/drawing/2014/main" id="{D5E97399-5AE5-4877-BB38-93B10D0F4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912" y="2703739"/>
            <a:ext cx="4915270" cy="26928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2933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0B0759-2BD4-4597-B0F2-097583B0C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Role of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DE876F-8E41-4297-BD1E-10C90223C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Discussed in next lecture</a:t>
            </a:r>
          </a:p>
        </p:txBody>
      </p:sp>
    </p:spTree>
    <p:extLst>
      <p:ext uri="{BB962C8B-B14F-4D97-AF65-F5344CB8AC3E}">
        <p14:creationId xmlns="" xmlns:p14="http://schemas.microsoft.com/office/powerpoint/2010/main" val="705238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418BFA-9670-4B71-9BAA-E392527BE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9AAD02D-B746-4A53-B5D8-4613A2230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Role of Playgroup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Playmates are helpful in cultivation of healthy recreational habits, sharing and shouldering responsibilities, following norms, rules, regulations, ethical concept, development of good habits</a:t>
            </a:r>
            <a:endParaRPr lang="en-IN" dirty="0"/>
          </a:p>
        </p:txBody>
      </p:sp>
      <p:pic>
        <p:nvPicPr>
          <p:cNvPr id="12290" name="Picture 2" descr="Playgroups &amp; how to find a playgroup | Raising Children Network">
            <a:extLst>
              <a:ext uri="{FF2B5EF4-FFF2-40B4-BE49-F238E27FC236}">
                <a16:creationId xmlns="" xmlns:a16="http://schemas.microsoft.com/office/drawing/2014/main" id="{BFF35231-62C4-4C32-9328-C22ED5B29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036" y="4253593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60072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A097EE-722B-4EE5-9990-5CBBD8E52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7193" y="-689546"/>
            <a:ext cx="9603275" cy="104923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A2435D0-FB7E-4E21-9F65-E29076884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Peer Group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Individual </a:t>
            </a:r>
            <a:r>
              <a:rPr lang="en-US" dirty="0" err="1"/>
              <a:t>behaviour</a:t>
            </a:r>
            <a:r>
              <a:rPr lang="en-US" dirty="0"/>
              <a:t> in positive and negative manner. </a:t>
            </a:r>
            <a:r>
              <a:rPr lang="en-US" dirty="0" err="1"/>
              <a:t>Eg</a:t>
            </a:r>
            <a:r>
              <a:rPr lang="en-US" dirty="0"/>
              <a:t>: Reading habits, recreation habits, visiting worshipping places during leisure times avoiding eating food from unhygienic environment, etc. are some of the positive influences. </a:t>
            </a:r>
          </a:p>
          <a:p>
            <a:pPr marL="0" indent="0">
              <a:buNone/>
            </a:pPr>
            <a:r>
              <a:rPr lang="en-US" dirty="0"/>
              <a:t>The negative influences by the peer group are; cultivation of bad practices like smoking, alcoholism, drug abuse, gambling, internet browsing the unethical sites.</a:t>
            </a:r>
            <a:endParaRPr lang="en-IN" dirty="0"/>
          </a:p>
        </p:txBody>
      </p:sp>
      <p:pic>
        <p:nvPicPr>
          <p:cNvPr id="13314" name="Picture 2" descr="Holistic Education: Learning Through Peer Groups And Cultural Diversity |  Femina.in">
            <a:extLst>
              <a:ext uri="{FF2B5EF4-FFF2-40B4-BE49-F238E27FC236}">
                <a16:creationId xmlns="" xmlns:a16="http://schemas.microsoft.com/office/drawing/2014/main" id="{F46B40E3-D7BF-436B-9362-167F9373B8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927" y="106339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987582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8530F2-2ADE-427C-9882-31C27DC40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Primary and Secondary Group in Hospitals and Rehabilitation </a:t>
            </a:r>
            <a:r>
              <a:rPr lang="en-US" dirty="0" err="1"/>
              <a:t>Centres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E9CDAC-0F51-4332-B4A0-DE10FCD10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556473"/>
          </a:xfrm>
        </p:spPr>
        <p:txBody>
          <a:bodyPr>
            <a:normAutofit/>
          </a:bodyPr>
          <a:lstStyle/>
          <a:p>
            <a:r>
              <a:rPr lang="en-US" b="1" dirty="0"/>
              <a:t>Primary groups plays vital role in the individual’s life. </a:t>
            </a:r>
          </a:p>
          <a:p>
            <a:r>
              <a:rPr lang="en-US" dirty="0"/>
              <a:t>It is the nucleus of all social organizations. </a:t>
            </a:r>
          </a:p>
          <a:p>
            <a:r>
              <a:rPr lang="en-US" dirty="0"/>
              <a:t>Group members have direct contact, closeness, help one another, provide companionship. Family, friends are the components of the primary group. </a:t>
            </a:r>
          </a:p>
          <a:p>
            <a:r>
              <a:rPr lang="en-US" dirty="0"/>
              <a:t>The needs of the clients in health care settings can be described according to Maslow’s theory of hierarchical needs. </a:t>
            </a:r>
          </a:p>
          <a:p>
            <a:r>
              <a:rPr lang="en-US" dirty="0"/>
              <a:t>The needs like physiological, safety and security, love and belonging needs of the client are met by the primary group. </a:t>
            </a:r>
          </a:p>
          <a:p>
            <a:r>
              <a:rPr lang="en-US" dirty="0"/>
              <a:t>The other needs like self-esteem, cognitive, aesthetic and self-</a:t>
            </a:r>
            <a:r>
              <a:rPr lang="en-US" dirty="0" err="1"/>
              <a:t>actualisation</a:t>
            </a:r>
            <a:r>
              <a:rPr lang="en-US" dirty="0"/>
              <a:t> needs will be met by the secondary group.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2257650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B5C286-9F6E-403C-A918-6F63F75F5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Secondary Group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6575AFD-64A7-461C-832D-E605E84F0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health care professionals are considered as secondary group and play a vital role in fulfilling the specific needs of clients like esteem, cognitive, aesthetic and self-</a:t>
            </a:r>
            <a:r>
              <a:rPr lang="en-US" dirty="0" err="1"/>
              <a:t>actualisation</a:t>
            </a:r>
            <a:r>
              <a:rPr lang="en-US" dirty="0"/>
              <a:t>.</a:t>
            </a:r>
          </a:p>
          <a:p>
            <a:r>
              <a:rPr lang="en-US" dirty="0"/>
              <a:t> In hospital setup, the health team members establish good interpersonal relationship with the client and develop rapport and win the confidence. </a:t>
            </a:r>
          </a:p>
          <a:p>
            <a:r>
              <a:rPr lang="en-US" dirty="0"/>
              <a:t>The client will feel ease and comfortable and cooperate with the team members in planning, implementing and the remedial measures either in hospital and rehabilitation settings. </a:t>
            </a:r>
          </a:p>
          <a:p>
            <a:r>
              <a:rPr lang="en-US" dirty="0"/>
              <a:t>The multidisciplinary team plays their respective roles in fulfilling the cognitive needs of the client by counselling and explaining about the prognosis of the disease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9098605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A394BF-93AD-49D4-BFFA-0FBDCA47B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A8BB83B-AB38-41C2-842F-3B2418397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 rehabilitation settings </a:t>
            </a:r>
            <a:r>
              <a:rPr lang="en-US" dirty="0"/>
              <a:t>the individual will be given sufficient training by the experts to the highest possible level of function ability. </a:t>
            </a:r>
          </a:p>
          <a:p>
            <a:r>
              <a:rPr lang="en-US" dirty="0"/>
              <a:t>When the client is able to perform productive role, he </a:t>
            </a:r>
            <a:r>
              <a:rPr lang="en-US" dirty="0" err="1"/>
              <a:t>actualises</a:t>
            </a:r>
            <a:r>
              <a:rPr lang="en-US" dirty="0"/>
              <a:t> himself about his capacities, abilities and limitations and </a:t>
            </a:r>
            <a:r>
              <a:rPr lang="en-US" dirty="0" err="1"/>
              <a:t>mould</a:t>
            </a:r>
            <a:r>
              <a:rPr lang="en-US" dirty="0"/>
              <a:t> himself to accommodate to the changing situations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1742658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2ABBBE-2360-495C-9287-D64496BF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3D1FB78-31CF-498C-B960-91DE8E541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Any questions?</a:t>
            </a:r>
          </a:p>
        </p:txBody>
      </p:sp>
      <p:pic>
        <p:nvPicPr>
          <p:cNvPr id="14338" name="Picture 2" descr="Words quotes, Positive quotes, Quotable quotes">
            <a:extLst>
              <a:ext uri="{FF2B5EF4-FFF2-40B4-BE49-F238E27FC236}">
                <a16:creationId xmlns="" xmlns:a16="http://schemas.microsoft.com/office/drawing/2014/main" id="{81DDB5C8-7857-4524-A53C-B1F4D8792C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1264"/>
          <a:stretch/>
        </p:blipFill>
        <p:spPr bwMode="auto">
          <a:xfrm>
            <a:off x="4738060" y="2550270"/>
            <a:ext cx="3030311" cy="29160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2098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9D0336-6560-441B-A913-29D5DFD63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3477C35-1C04-4486-AFF9-2B087F343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 ‘A social group grows </a:t>
            </a:r>
            <a:r>
              <a:rPr lang="en-US" dirty="0">
                <a:solidFill>
                  <a:srgbClr val="FF0000"/>
                </a:solidFill>
              </a:rPr>
              <a:t>out of a situation </a:t>
            </a:r>
            <a:r>
              <a:rPr lang="en-US" dirty="0"/>
              <a:t>which permits </a:t>
            </a:r>
            <a:r>
              <a:rPr lang="en-US" b="1" dirty="0"/>
              <a:t>meaningful inter-stimulation </a:t>
            </a:r>
            <a:r>
              <a:rPr lang="en-US" dirty="0"/>
              <a:t>and </a:t>
            </a:r>
            <a:r>
              <a:rPr lang="en-US" b="1" dirty="0"/>
              <a:t>response </a:t>
            </a:r>
            <a:r>
              <a:rPr lang="en-US" dirty="0"/>
              <a:t>between the </a:t>
            </a:r>
            <a:r>
              <a:rPr lang="en-US" b="1" u="sng" dirty="0"/>
              <a:t>individuals, focusing of attention on common situation or interest, the development of certain common drives, motivation or emotions.</a:t>
            </a:r>
          </a:p>
          <a:p>
            <a:pPr>
              <a:lnSpc>
                <a:spcPct val="150000"/>
              </a:lnSpc>
            </a:pPr>
            <a:endParaRPr lang="en-IN" b="1" u="sng" dirty="0"/>
          </a:p>
        </p:txBody>
      </p:sp>
    </p:spTree>
    <p:extLst>
      <p:ext uri="{BB962C8B-B14F-4D97-AF65-F5344CB8AC3E}">
        <p14:creationId xmlns="" xmlns:p14="http://schemas.microsoft.com/office/powerpoint/2010/main" val="3385991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0C7601-0780-4F27-9A6F-72FA29475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Characteristics of Group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D0713F0-323D-4CF6-BCFA-7317F2591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members of the group are related to each other and possess a sense of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en-US" b="1" dirty="0">
                <a:solidFill>
                  <a:srgbClr val="FF0000"/>
                </a:solidFill>
              </a:rPr>
              <a:t>we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en-US" dirty="0"/>
              <a:t>feeling.</a:t>
            </a:r>
          </a:p>
          <a:p>
            <a:r>
              <a:rPr lang="en-US" dirty="0"/>
              <a:t>Group involves a </a:t>
            </a:r>
            <a:r>
              <a:rPr lang="en-US" dirty="0">
                <a:solidFill>
                  <a:srgbClr val="FF0000"/>
                </a:solidFill>
              </a:rPr>
              <a:t>sense of unity 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interests, ideals, values </a:t>
            </a:r>
            <a:r>
              <a:rPr lang="en-US" dirty="0"/>
              <a:t>of the group members are common </a:t>
            </a:r>
          </a:p>
          <a:p>
            <a:r>
              <a:rPr lang="en-US" dirty="0">
                <a:solidFill>
                  <a:srgbClr val="FF0000"/>
                </a:solidFill>
              </a:rPr>
              <a:t>Similarity of behavior </a:t>
            </a:r>
            <a:r>
              <a:rPr lang="en-US" dirty="0"/>
              <a:t>among the group members is observed </a:t>
            </a:r>
          </a:p>
          <a:p>
            <a:r>
              <a:rPr lang="en-US" dirty="0"/>
              <a:t>There are certain </a:t>
            </a:r>
            <a:r>
              <a:rPr lang="en-US" dirty="0">
                <a:solidFill>
                  <a:srgbClr val="FF0000"/>
                </a:solidFill>
              </a:rPr>
              <a:t>norms, customs and procedures </a:t>
            </a:r>
            <a:r>
              <a:rPr lang="en-US" dirty="0"/>
              <a:t>which are </a:t>
            </a:r>
            <a:r>
              <a:rPr lang="en-US" u="sng" dirty="0"/>
              <a:t>acceptable</a:t>
            </a:r>
            <a:r>
              <a:rPr lang="en-US" dirty="0"/>
              <a:t> and everyone in the group </a:t>
            </a:r>
            <a:r>
              <a:rPr lang="en-US" u="sng" dirty="0"/>
              <a:t>to obey </a:t>
            </a:r>
            <a:r>
              <a:rPr lang="en-US" dirty="0"/>
              <a:t>the norms, rules and regulations of their own group </a:t>
            </a:r>
          </a:p>
          <a:p>
            <a:r>
              <a:rPr lang="en-US" u="sng" dirty="0"/>
              <a:t>The members of the group are affected by its characteristics</a:t>
            </a:r>
          </a:p>
          <a:p>
            <a:r>
              <a:rPr lang="en-US" dirty="0">
                <a:solidFill>
                  <a:srgbClr val="FF0000"/>
                </a:solidFill>
              </a:rPr>
              <a:t>Homogeneous </a:t>
            </a:r>
          </a:p>
        </p:txBody>
      </p:sp>
    </p:spTree>
    <p:extLst>
      <p:ext uri="{BB962C8B-B14F-4D97-AF65-F5344CB8AC3E}">
        <p14:creationId xmlns="" xmlns:p14="http://schemas.microsoft.com/office/powerpoint/2010/main" val="129269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D0713F0-323D-4CF6-BCFA-7317F2591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508000"/>
            <a:ext cx="9603275" cy="5232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Good interpersonal and interactional relationship </a:t>
            </a:r>
          </a:p>
          <a:p>
            <a:r>
              <a:rPr lang="en-US" dirty="0">
                <a:solidFill>
                  <a:srgbClr val="FF0000"/>
                </a:solidFill>
              </a:rPr>
              <a:t>Collective perception of their identity and unity </a:t>
            </a:r>
          </a:p>
          <a:p>
            <a:r>
              <a:rPr lang="en-US" dirty="0">
                <a:solidFill>
                  <a:srgbClr val="FF0000"/>
                </a:solidFill>
              </a:rPr>
              <a:t>Shares</a:t>
            </a:r>
            <a:r>
              <a:rPr lang="en-US" dirty="0"/>
              <a:t> certain goals, values and beliefs </a:t>
            </a:r>
          </a:p>
          <a:p>
            <a:r>
              <a:rPr lang="en-US" dirty="0"/>
              <a:t>Emerges social control over the behavior </a:t>
            </a:r>
          </a:p>
          <a:p>
            <a:r>
              <a:rPr lang="en-US" dirty="0"/>
              <a:t>Cooperation </a:t>
            </a:r>
          </a:p>
          <a:p>
            <a:r>
              <a:rPr lang="en-US" dirty="0"/>
              <a:t>Power relations </a:t>
            </a:r>
          </a:p>
          <a:p>
            <a:r>
              <a:rPr lang="en-US" dirty="0"/>
              <a:t>Members behave in a natural and relaxed manner </a:t>
            </a:r>
          </a:p>
          <a:p>
            <a:r>
              <a:rPr lang="en-US" dirty="0"/>
              <a:t>Membership is by </a:t>
            </a:r>
            <a:r>
              <a:rPr lang="en-US" dirty="0">
                <a:solidFill>
                  <a:srgbClr val="FF0000"/>
                </a:solidFill>
              </a:rPr>
              <a:t>voluntary, automatic</a:t>
            </a:r>
            <a:r>
              <a:rPr lang="en-US" dirty="0"/>
              <a:t> in informal groups, with some purpose in formal groups </a:t>
            </a:r>
          </a:p>
          <a:p>
            <a:r>
              <a:rPr lang="en-US" dirty="0"/>
              <a:t>Joining in a group may be motivated by a variety of personal needs </a:t>
            </a:r>
          </a:p>
          <a:p>
            <a:r>
              <a:rPr lang="en-US" dirty="0"/>
              <a:t>Individuals who has similar values and beliefs will join together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03450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5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250"/>
                            </p:stCondLst>
                            <p:childTnLst>
                              <p:par>
                                <p:cTn id="3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750"/>
                            </p:stCondLst>
                            <p:childTnLst>
                              <p:par>
                                <p:cTn id="3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250"/>
                            </p:stCondLst>
                            <p:childTnLst>
                              <p:par>
                                <p:cTn id="4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875FFF-4BB3-4913-8685-33EA62C1C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Structure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762221-8E21-4151-8952-6992CE9C6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Is based on stability, and becomes structured</a:t>
            </a:r>
            <a:r>
              <a:rPr lang="en-US" dirty="0"/>
              <a:t>. Group norms and standards, positions/authority, responsibilities are developed to regulate the actions of its group members.</a:t>
            </a:r>
          </a:p>
          <a:p>
            <a:r>
              <a:rPr lang="en-US" dirty="0"/>
              <a:t>Group structure may be based on communication, as communication is essential in transforming information and coordinating the activities of individuals in groups.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473981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0E50E6-C796-41FB-A82F-2CFC0D1D8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788E573C-4076-4BB0-BD7D-C4911D3586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94073413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4" name="Picture 6" descr="Creating Social Group Participating Contributing Operating Social Group |  PowerPoint Presentation Sample | Example of PPT Presentation | Presentation  Background">
            <a:extLst>
              <a:ext uri="{FF2B5EF4-FFF2-40B4-BE49-F238E27FC236}">
                <a16:creationId xmlns="" xmlns:a16="http://schemas.microsoft.com/office/drawing/2014/main" id="{4678030B-EBC2-4377-BEAD-2658F6FBB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525" y="458452"/>
            <a:ext cx="4563318" cy="34180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5199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E35680-2E15-4772-8C90-4F8D970F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6B5D44F-4B6F-43A3-8236-BD4DF0FB7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 group </a:t>
            </a:r>
            <a:r>
              <a:rPr lang="en-US" dirty="0"/>
              <a:t>• The members in the group will have ‘we’ feeling and a common attitude and treats the group members as one. </a:t>
            </a:r>
            <a:r>
              <a:rPr lang="en-US" dirty="0" err="1"/>
              <a:t>Eg</a:t>
            </a:r>
            <a:r>
              <a:rPr lang="en-US" dirty="0"/>
              <a:t>: Family, group of friends. </a:t>
            </a:r>
          </a:p>
          <a:p>
            <a:r>
              <a:rPr lang="en-US" dirty="0"/>
              <a:t>• Based on ethnocentrism. </a:t>
            </a:r>
          </a:p>
          <a:p>
            <a:r>
              <a:rPr lang="en-US" dirty="0"/>
              <a:t>• People exhibit good </a:t>
            </a:r>
            <a:r>
              <a:rPr lang="en-US" dirty="0" err="1"/>
              <a:t>behaviour</a:t>
            </a:r>
            <a:r>
              <a:rPr lang="en-US" dirty="0"/>
              <a:t> with one to another. </a:t>
            </a:r>
          </a:p>
          <a:p>
            <a:endParaRPr lang="en-US" dirty="0"/>
          </a:p>
          <a:p>
            <a:r>
              <a:rPr lang="en-US" b="1" dirty="0"/>
              <a:t>Out group </a:t>
            </a:r>
            <a:r>
              <a:rPr lang="en-US" dirty="0"/>
              <a:t>• People will develop a sort of hatred feeling on a particular group and treat the group completely away from them.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62818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EF079A-1E0E-4F03-A653-0B2F299E7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7" name="Content Placeholder 6">
            <a:extLst>
              <a:ext uri="{FF2B5EF4-FFF2-40B4-BE49-F238E27FC236}">
                <a16:creationId xmlns="" xmlns:a16="http://schemas.microsoft.com/office/drawing/2014/main" id="{CCBA1DD9-389A-4D62-8C64-5753F84787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1052" y="144172"/>
            <a:ext cx="6382308" cy="6569656"/>
          </a:xfrm>
        </p:spPr>
      </p:pic>
    </p:spTree>
    <p:extLst>
      <p:ext uri="{BB962C8B-B14F-4D97-AF65-F5344CB8AC3E}">
        <p14:creationId xmlns="" xmlns:p14="http://schemas.microsoft.com/office/powerpoint/2010/main" val="35205415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140</TotalTime>
  <Words>1194</Words>
  <Application>Microsoft Office PowerPoint</Application>
  <PresentationFormat>Custom</PresentationFormat>
  <Paragraphs>94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Gallery</vt:lpstr>
      <vt:lpstr>Social groups</vt:lpstr>
      <vt:lpstr>introduction</vt:lpstr>
      <vt:lpstr>Definition</vt:lpstr>
      <vt:lpstr>Characteristics of Group Life</vt:lpstr>
      <vt:lpstr>Slide 5</vt:lpstr>
      <vt:lpstr>Group Structure</vt:lpstr>
      <vt:lpstr>Slide 7</vt:lpstr>
      <vt:lpstr>Classification</vt:lpstr>
      <vt:lpstr>Slide 9</vt:lpstr>
      <vt:lpstr>Religious Group</vt:lpstr>
      <vt:lpstr>Role of Formal Groups in Health of the Individual</vt:lpstr>
      <vt:lpstr>Slide 12</vt:lpstr>
      <vt:lpstr>Slide 13</vt:lpstr>
      <vt:lpstr>Slide 14</vt:lpstr>
      <vt:lpstr>Slide 15</vt:lpstr>
      <vt:lpstr>Slide 16</vt:lpstr>
      <vt:lpstr>Slide 17</vt:lpstr>
      <vt:lpstr>Role of Formal Group in Sickness of an Individual</vt:lpstr>
      <vt:lpstr>Slide 19</vt:lpstr>
      <vt:lpstr>Influence of Informal Groups on Individual Health and Sickness</vt:lpstr>
      <vt:lpstr>Role of Family</vt:lpstr>
      <vt:lpstr>Slide 22</vt:lpstr>
      <vt:lpstr>Slide 23</vt:lpstr>
      <vt:lpstr>Role of Primary and Secondary Group in Hospitals and Rehabilitation Centres</vt:lpstr>
      <vt:lpstr>Role of Secondary Group</vt:lpstr>
      <vt:lpstr>Slide 26</vt:lpstr>
      <vt:lpstr>Slide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groups</dc:title>
  <dc:creator>yash jain</dc:creator>
  <cp:lastModifiedBy>HP</cp:lastModifiedBy>
  <cp:revision>12</cp:revision>
  <dcterms:created xsi:type="dcterms:W3CDTF">2022-05-06T14:25:46Z</dcterms:created>
  <dcterms:modified xsi:type="dcterms:W3CDTF">2024-06-19T04:31:29Z</dcterms:modified>
</cp:coreProperties>
</file>